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61" r:id="rId3"/>
    <p:sldId id="453" r:id="rId4"/>
    <p:sldId id="399" r:id="rId5"/>
    <p:sldId id="454" r:id="rId6"/>
    <p:sldId id="451" r:id="rId7"/>
    <p:sldId id="456" r:id="rId8"/>
    <p:sldId id="455" r:id="rId9"/>
    <p:sldId id="458" r:id="rId10"/>
    <p:sldId id="533" r:id="rId11"/>
    <p:sldId id="461" r:id="rId12"/>
    <p:sldId id="463" r:id="rId13"/>
    <p:sldId id="467" r:id="rId14"/>
    <p:sldId id="279" r:id="rId15"/>
    <p:sldId id="472" r:id="rId16"/>
    <p:sldId id="470" r:id="rId17"/>
    <p:sldId id="473" r:id="rId18"/>
    <p:sldId id="503" r:id="rId19"/>
    <p:sldId id="474" r:id="rId20"/>
    <p:sldId id="504" r:id="rId21"/>
    <p:sldId id="505" r:id="rId22"/>
    <p:sldId id="506" r:id="rId23"/>
    <p:sldId id="507" r:id="rId24"/>
    <p:sldId id="508" r:id="rId25"/>
    <p:sldId id="475" r:id="rId26"/>
    <p:sldId id="509" r:id="rId27"/>
    <p:sldId id="476" r:id="rId28"/>
    <p:sldId id="477" r:id="rId29"/>
    <p:sldId id="526" r:id="rId30"/>
    <p:sldId id="478" r:id="rId31"/>
    <p:sldId id="479" r:id="rId32"/>
    <p:sldId id="482" r:id="rId33"/>
    <p:sldId id="481" r:id="rId34"/>
    <p:sldId id="484" r:id="rId35"/>
    <p:sldId id="480" r:id="rId36"/>
    <p:sldId id="485" r:id="rId37"/>
    <p:sldId id="483" r:id="rId38"/>
    <p:sldId id="529" r:id="rId39"/>
    <p:sldId id="530" r:id="rId40"/>
    <p:sldId id="531" r:id="rId41"/>
    <p:sldId id="486" r:id="rId42"/>
    <p:sldId id="488" r:id="rId43"/>
    <p:sldId id="489" r:id="rId44"/>
    <p:sldId id="490" r:id="rId45"/>
    <p:sldId id="540" r:id="rId46"/>
    <p:sldId id="493" r:id="rId47"/>
    <p:sldId id="494" r:id="rId48"/>
    <p:sldId id="495" r:id="rId49"/>
    <p:sldId id="497" r:id="rId50"/>
    <p:sldId id="496" r:id="rId51"/>
    <p:sldId id="499" r:id="rId52"/>
    <p:sldId id="528" r:id="rId53"/>
    <p:sldId id="527" r:id="rId54"/>
    <p:sldId id="510" r:id="rId55"/>
    <p:sldId id="536" r:id="rId56"/>
    <p:sldId id="500" r:id="rId57"/>
    <p:sldId id="501" r:id="rId58"/>
    <p:sldId id="514" r:id="rId59"/>
    <p:sldId id="515" r:id="rId60"/>
    <p:sldId id="519" r:id="rId61"/>
    <p:sldId id="520" r:id="rId62"/>
    <p:sldId id="521" r:id="rId63"/>
    <p:sldId id="516" r:id="rId64"/>
    <p:sldId id="517" r:id="rId65"/>
    <p:sldId id="518" r:id="rId66"/>
    <p:sldId id="522" r:id="rId67"/>
    <p:sldId id="524" r:id="rId68"/>
    <p:sldId id="523" r:id="rId69"/>
    <p:sldId id="539" r:id="rId70"/>
    <p:sldId id="405" r:id="rId71"/>
    <p:sldId id="282" r:id="rId72"/>
    <p:sldId id="511" r:id="rId73"/>
    <p:sldId id="537" r:id="rId74"/>
    <p:sldId id="538" r:id="rId75"/>
    <p:sldId id="498" r:id="rId76"/>
    <p:sldId id="384" r:id="rId77"/>
    <p:sldId id="374" r:id="rId78"/>
    <p:sldId id="265" r:id="rId79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entury Gothic" panose="020B0502020202020204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9" roundtripDataSignature="AMtx7mhdXTsVbnQVQqVIfnGXu0bzBv7d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6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81228" autoAdjust="0"/>
  </p:normalViewPr>
  <p:slideViewPr>
    <p:cSldViewPr snapToGrid="0" snapToObjects="1">
      <p:cViewPr varScale="1">
        <p:scale>
          <a:sx n="75" d="100"/>
          <a:sy n="75" d="100"/>
        </p:scale>
        <p:origin x="101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9" Type="http://customschemas.google.com/relationships/presentationmetadata" Target="meta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700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340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7294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7586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516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8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56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199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cefebf8dd05748f09abf42aec79ce000</a:t>
            </a:r>
            <a:endParaRPr dirty="0"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793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59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3532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813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946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9613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8171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7586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032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972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6840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5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712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112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819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493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296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podemos especificar el repositorio SCM donde se almacena el código fuente del proyecto. Jenkins luego verifica periódicamente el repositorio en busca de cambios. Si detecta nuevas confirmaciones o actualizaciones, activa automáticamente la creación de un proyecto</a:t>
            </a:r>
            <a:endParaRPr dirty="0"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263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7629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1982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060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576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67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508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0386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596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1187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241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401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6345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2322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999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1357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624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90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0001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22732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dckr_pat_Z4404FGaQSHS-WGm50rG6hT8bTg</a:t>
            </a:r>
            <a:endParaRPr dirty="0"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028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67587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93177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2032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2137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0856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37385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16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3585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4231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08079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1029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3432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7668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520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iptables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 utiliza para configurar reglas de firewall en instancias de EC2, </a:t>
            </a:r>
          </a:p>
          <a:p>
            <a:r>
              <a:rPr lang="es-ES" dirty="0" err="1" smtClean="0"/>
              <a:t>routes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 utilizan para establecer las rutas de enrutamiento en una red virtual en AWS</a:t>
            </a:r>
          </a:p>
          <a:p>
            <a:pPr lvl="1"/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Ambos recursos son importantes para la seguridad y la configuración de la conectividad en tu entorno de AWS</a:t>
            </a:r>
          </a:p>
          <a:p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Internet Gateway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-E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 "Internet Gateway" es un componente fundamental para permitir que las instancias de Amazon EC2 en una red virtual (VPC) se comuniquen con Internet.</a:t>
            </a:r>
          </a:p>
          <a:p>
            <a:endParaRPr lang="es-E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Security </a:t>
            </a:r>
            <a:r>
              <a:rPr lang="es-E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Groups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 utilizan en entornos de AWS para controlar el tráfico a nivel de instancia.</a:t>
            </a:r>
          </a:p>
          <a:p>
            <a:r>
              <a:rPr lang="es-E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IPTables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 utiliza en sistemas operativos Linux para filtrar el tráfico a nivel de sistema operativo.</a:t>
            </a:r>
          </a:p>
          <a:p>
            <a:r>
              <a:rPr lang="es-E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Routes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 utilizan para configurar las rutas en una red y determinar cómo se entrega el tráfico dentro de una red o entre redes diferentes.</a:t>
            </a:r>
          </a:p>
          <a:p>
            <a:r>
              <a:rPr lang="es-ES" dirty="0" smtClean="0"/>
              <a:t/>
            </a:r>
            <a:br>
              <a:rPr lang="es-ES" dirty="0" smtClean="0"/>
            </a:br>
            <a:endParaRPr lang="es-E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15950" lvl="1" indent="0"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62544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4333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32124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826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63010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1467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75442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52499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6654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4682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661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632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github.com/settings/token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hub.docker.com/settings/security?generateToken=tru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hub.docker.com/settings/security?generateToken=tru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rio21ic/aulautil-jenkinsfile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Jenkins-Definitive-Continuous-Integration-Masses-ebook/dp/B005EI8686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amazon.com/Jenkins-Deployment-Pipeline-Generation-Automation-ebook/dp/B07CT6XV2D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Continuous-Integration-Improving-Addison-Wesley-Signature-ebook/dp/B0026772IS/" TargetMode="External"/><Relationship Id="rId5" Type="http://schemas.openxmlformats.org/officeDocument/2006/relationships/hyperlink" Target="https://jenkins.io/doc/book/pipeline/syntax/" TargetMode="External"/><Relationship Id="rId4" Type="http://schemas.openxmlformats.org/officeDocument/2006/relationships/hyperlink" Target="https://www.slideshare.net/grubhart/hablemos-de-ci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" y="0"/>
            <a:ext cx="12189632" cy="685933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524000" y="3281234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7500"/>
              <a:buFont typeface="Calibri"/>
              <a:buNone/>
            </a:pPr>
            <a:r>
              <a:rPr lang="es-PE" sz="3200" b="1" dirty="0">
                <a:solidFill>
                  <a:srgbClr val="5EBCD2"/>
                </a:solidFill>
                <a:latin typeface="Arial"/>
                <a:ea typeface="Arial"/>
                <a:cs typeface="Arial"/>
                <a:sym typeface="Arial"/>
              </a:rPr>
              <a:t>Introducción a Continuous Integration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524000" y="455458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Docente: </a:t>
            </a:r>
            <a:r>
              <a:rPr lang="es-P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Francis de la cruz D.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ow to Deploy a Redis Enterprise Database from a Jenkins Pipeline | The  Home of Redis Develop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54" y="161925"/>
            <a:ext cx="9153236" cy="648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3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747104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PE" sz="4400" b="1" dirty="0">
                <a:latin typeface="Calibri"/>
                <a:ea typeface="Calibri"/>
                <a:cs typeface="Calibri"/>
                <a:sym typeface="Calibri"/>
              </a:rPr>
              <a:t>FEATURES </a:t>
            </a:r>
            <a:r>
              <a:rPr lang="es-PE" sz="4400" b="1" dirty="0" smtClean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el proceso de ejecución de pruebas automatizadas como parte del pipeline para obtener información inmediata sobre los riesgos de negocio asociados con un candidato de lanzamiento de software.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Pruebas de Estrés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Unit tests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Integration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E5109-AA03-44E9-B87C-73E3D258B59E}"/>
              </a:ext>
            </a:extLst>
          </p:cNvPr>
          <p:cNvSpPr txBox="1"/>
          <p:nvPr/>
        </p:nvSpPr>
        <p:spPr>
          <a:xfrm>
            <a:off x="8335056" y="3573118"/>
            <a:ext cx="25288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Non-functional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Performance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Security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Compliance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Capacity</a:t>
            </a:r>
            <a:endParaRPr lang="en-PE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1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82224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PE" sz="4400" b="1" dirty="0">
                <a:latin typeface="Calibri"/>
                <a:ea typeface="Calibri"/>
                <a:cs typeface="Calibri"/>
                <a:sym typeface="Calibri"/>
              </a:rPr>
              <a:t>FEATURES </a:t>
            </a:r>
            <a:r>
              <a:rPr lang="es-PE" sz="4400" b="1" dirty="0" smtClean="0">
                <a:latin typeface="Calibri"/>
                <a:ea typeface="Calibri"/>
                <a:cs typeface="Calibri"/>
                <a:sym typeface="Calibri"/>
              </a:rPr>
              <a:t> :  </a:t>
            </a: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Practicas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Driven Development (TDD)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Performance testing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End-to-end use-case testing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Security testing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Manual testing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Canary &amp; Blue/Green deployments</a:t>
            </a:r>
          </a:p>
        </p:txBody>
      </p:sp>
    </p:spTree>
    <p:extLst>
      <p:ext uri="{BB962C8B-B14F-4D97-AF65-F5344CB8AC3E}">
        <p14:creationId xmlns:p14="http://schemas.microsoft.com/office/powerpoint/2010/main" val="192023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938566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PE" sz="4400" b="1" dirty="0">
                <a:latin typeface="Calibri"/>
                <a:ea typeface="Calibri"/>
                <a:cs typeface="Calibri"/>
                <a:sym typeface="Calibri"/>
              </a:rPr>
              <a:t>FEATURES : </a:t>
            </a: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Continous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Inspection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Maintain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organizational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standards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audits</a:t>
            </a:r>
            <a:endParaRPr lang="es-PE" sz="2000" b="1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reviews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continuously</a:t>
            </a:r>
            <a:endParaRPr lang="es-PE" sz="2000" b="1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duplicate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complexity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coverage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497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CI vs C. Delivery vs C. Deployment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B0E429-287A-88FF-555A-9AFB55E39298}"/>
              </a:ext>
            </a:extLst>
          </p:cNvPr>
          <p:cNvGrpSpPr/>
          <p:nvPr/>
        </p:nvGrpSpPr>
        <p:grpSpPr>
          <a:xfrm>
            <a:off x="838200" y="2321338"/>
            <a:ext cx="8724181" cy="2822023"/>
            <a:chOff x="1233577" y="2495088"/>
            <a:chExt cx="8724181" cy="28220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089ED5-D7A9-13F8-8895-95951CDDF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3577" y="2495088"/>
              <a:ext cx="8724181" cy="282202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A1F8CE-9CAE-3A3B-58FA-0C05D041D63B}"/>
                </a:ext>
              </a:extLst>
            </p:cNvPr>
            <p:cNvSpPr txBox="1"/>
            <p:nvPr/>
          </p:nvSpPr>
          <p:spPr>
            <a:xfrm>
              <a:off x="9273395" y="2725947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E" dirty="0">
                  <a:solidFill>
                    <a:schemeClr val="bg1">
                      <a:lumMod val="85000"/>
                    </a:schemeClr>
                  </a:solidFill>
                </a:rPr>
                <a:t>Prod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75ED577-D509-F141-D401-20266C776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093" y="5698790"/>
            <a:ext cx="1396926" cy="84550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60B01B-EC38-7EB6-44C3-0D0A499F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763" y="5365822"/>
            <a:ext cx="1454030" cy="145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7A1E446-6789-13E5-C803-626AB1B6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410" y="5597885"/>
            <a:ext cx="1282917" cy="9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223BE45-BEFC-6964-B629-55C7F190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509" y="5698790"/>
            <a:ext cx="79375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2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747104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Pipeline Esquema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05422-A24C-8B83-6F2C-CF7F19A0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387"/>
            <a:ext cx="12192000" cy="4595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6E9777-3212-E5AF-4419-F9BA7C1D0D8E}"/>
              </a:ext>
            </a:extLst>
          </p:cNvPr>
          <p:cNvSpPr txBox="1"/>
          <p:nvPr/>
        </p:nvSpPr>
        <p:spPr>
          <a:xfrm>
            <a:off x="10735439" y="3654766"/>
            <a:ext cx="13250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E" sz="2000" dirty="0">
                <a:solidFill>
                  <a:srgbClr val="126099"/>
                </a:solidFill>
              </a:rPr>
              <a:t>Stagging</a:t>
            </a:r>
          </a:p>
        </p:txBody>
      </p:sp>
    </p:spTree>
    <p:extLst>
      <p:ext uri="{BB962C8B-B14F-4D97-AF65-F5344CB8AC3E}">
        <p14:creationId xmlns:p14="http://schemas.microsoft.com/office/powerpoint/2010/main" val="13810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Problemas antes de Jenkinsfile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Legibilidad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 Pipeline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Modificación del Pipeline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Acceso al Pipeline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Pipeline.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Reproducir el Pipeline en cualquier server.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Pipeline distinto por cada ambiente.</a:t>
            </a:r>
          </a:p>
        </p:txBody>
      </p:sp>
    </p:spTree>
    <p:extLst>
      <p:ext uri="{BB962C8B-B14F-4D97-AF65-F5344CB8AC3E}">
        <p14:creationId xmlns:p14="http://schemas.microsoft.com/office/powerpoint/2010/main" val="29445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?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Pipeline as Code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Declarative Pipeline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 Pipeline DSL (Domain Specific Language)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Parametrizable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Extendible mediante plugins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Shared libraries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Versionado del archivo Jenkinsfile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Nota: Lenguaje Declarativo no dice como hacer algo, sino que cosa hacer.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BBDDD-1C4D-8E5C-6BC0-8C264B60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723" y="1742917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 en Container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Ejecutar:</a:t>
            </a:r>
          </a:p>
          <a:p>
            <a:pPr marL="36195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-p 8080:8080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 50000:50000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 $(pwd)/jenkins:/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jenkins_home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jenkins:lts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6195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-p 8080:8080 -p 50000:50000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–v C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:/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Users/Usuario/Desktop/DMC/DEVOPS/sesion6/jenkins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:/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var/jenkins_home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jenkins:lts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6195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6195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Probar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browser: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http://localhost:8080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4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 </a:t>
            </a: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installation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496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Agregar repo:</a:t>
            </a:r>
          </a:p>
          <a:p>
            <a:pPr marL="361950" lvl="1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curl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-fsSL https://pkg.jenkins.io/debian-stable/jenkins.io.key | sudo tee \</a:t>
            </a:r>
          </a:p>
          <a:p>
            <a:pPr marL="361950" lvl="1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/usr/share/keyrings/jenkins-keyring.asc &gt; /dev/null</a:t>
            </a:r>
          </a:p>
          <a:p>
            <a:pPr marL="36195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deb [signed-by=/usr/share/keyrings/jenkins-keyring.asc] \</a:t>
            </a:r>
          </a:p>
          <a:p>
            <a:pPr marL="36195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https://pkg.jenkins.io/debian-stable binary/ |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sudo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tee \</a:t>
            </a:r>
          </a:p>
          <a:p>
            <a:pPr marL="36195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/etc/apt/sources.list.d/jenkins.list &gt; /dev/null</a:t>
            </a:r>
          </a:p>
          <a:p>
            <a:pPr marL="360363" indent="-360363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Actualizar catalogo e instalar:</a:t>
            </a:r>
          </a:p>
          <a:p>
            <a:pPr marL="36195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apt-get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update</a:t>
            </a:r>
          </a:p>
          <a:p>
            <a:pPr marL="36195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apt-get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openjdk-11-jre  jenkins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-y</a:t>
            </a:r>
          </a:p>
          <a:p>
            <a:pPr marL="404813" indent="-3968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Copiar clave inicial:</a:t>
            </a:r>
          </a:p>
          <a:p>
            <a:pPr marL="36195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cat 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secrets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initialAdminPassword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6195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https://ipecho.net/plain ; echo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1C8EC-A2C7-9F9F-BF14-C4022F70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545" y="4191749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5016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7602900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 a Continuous Integration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Principios, valores, riesgos, etc.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Continuous Testing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Continuous Feedback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vs C. Delivery vs C. Deployment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Jenkins: install, architecture, plugins, etc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Pipeline As Code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 con una Python app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 and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CBD08-3E75-AA27-08CE-F23D39A2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686" y="2521932"/>
            <a:ext cx="2785702" cy="1686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 installation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BABDFF-02A0-7E27-003C-68E8DD30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84" y="1797307"/>
            <a:ext cx="9356905" cy="467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 installation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731DEE-D37D-D93E-5BD2-44D9371E3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385" y="1712650"/>
            <a:ext cx="9635230" cy="48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8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 installation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C873208-F951-F7EA-B33C-84C503484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222" y="1797307"/>
            <a:ext cx="7615556" cy="49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 installation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F0997F-9643-F919-A20A-312619F2C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373" y="1755138"/>
            <a:ext cx="5359162" cy="50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94207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 installation - Save and Finish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C5D68C-3610-28E1-8872-808C64CB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65" y="1817617"/>
            <a:ext cx="8942070" cy="40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Jenkins: web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511629" y="1916708"/>
            <a:ext cx="10352314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Dashboard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Views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Jobs -&gt; Build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Credentials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Configuration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EF49E10-C362-23FC-AB08-0812A88A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319" y="1915886"/>
            <a:ext cx="9002355" cy="46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6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Jenkins: web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4397890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Jenkins</a:t>
            </a:r>
          </a:p>
          <a:p>
            <a:pPr marL="757238" lvl="1" indent="-3968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Configure System</a:t>
            </a:r>
          </a:p>
          <a:p>
            <a:pPr marL="757238" lvl="1" indent="-3968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 Tool Configuration</a:t>
            </a:r>
          </a:p>
          <a:p>
            <a:pPr marL="757238" lvl="1" indent="-3968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Plugins</a:t>
            </a:r>
          </a:p>
          <a:p>
            <a:pPr marL="757238" lvl="1" indent="-3968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Nodes and Clouds</a:t>
            </a:r>
          </a:p>
          <a:p>
            <a:pPr marL="757238" lvl="1" indent="-3968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Configure Global Security</a:t>
            </a:r>
          </a:p>
          <a:p>
            <a:pPr marL="757238" lvl="1" indent="-3968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Credentials</a:t>
            </a:r>
          </a:p>
          <a:p>
            <a:pPr marL="757238" lvl="1" indent="-3968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Manager Users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C193BE2-2B8F-8374-E4EC-ED68A59D1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071" y="1412606"/>
            <a:ext cx="6044079" cy="45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Jenkins: web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A9B48-F201-ED3F-B687-B4152DFC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018" y="1677029"/>
            <a:ext cx="9205963" cy="50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Jenkins: web - job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85D3B-FA71-91B9-F1D2-F846A2C9C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30" y="1702575"/>
            <a:ext cx="8783740" cy="51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2332471"/>
            <a:ext cx="10515600" cy="1325563"/>
          </a:xfrm>
        </p:spPr>
        <p:txBody>
          <a:bodyPr/>
          <a:lstStyle/>
          <a:p>
            <a:r>
              <a:rPr lang="es-PE" dirty="0" smtClean="0"/>
              <a:t>Blue </a:t>
            </a:r>
            <a:r>
              <a:rPr lang="es-PE" dirty="0" err="1" smtClean="0"/>
              <a:t>Ocean</a:t>
            </a:r>
            <a:r>
              <a:rPr lang="es-PE" dirty="0" smtClean="0"/>
              <a:t> </a:t>
            </a:r>
            <a:r>
              <a:rPr lang="es-PE" dirty="0" err="1" smtClean="0"/>
              <a:t>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747104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F83E9-7E93-3986-2A42-3164DE9BC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356" y="1684545"/>
            <a:ext cx="8726859" cy="503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Jenkins: blue ocean - dashboard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9AAFA-0706-5F52-D4FD-546D4F0D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055" y="1652732"/>
            <a:ext cx="8713890" cy="49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Jenkins: blue ocean - job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9BADA-08C5-F1F1-7A07-BC29FBEC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30" y="1707457"/>
            <a:ext cx="8478940" cy="49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Jenkins: Secciones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stages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17824-CA81-B409-DB3B-9CCFBA35D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43" y="4139549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Stages &lt;&gt; Stage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496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('Build')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// construir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('Deploy')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// desplegar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8C2C2-E358-2289-E6DE-A600B8920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43" y="4139549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3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Stages - Steps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('Build')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sh 'echo repo’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 'make build’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89CA7-2A79-B7C5-E58D-E68AD2587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43" y="4139549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3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2578768" y="304651"/>
            <a:ext cx="828517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</a:t>
            </a:r>
            <a:r>
              <a:rPr lang="es-PE" sz="4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Estructura </a:t>
            </a:r>
            <a:r>
              <a:rPr lang="es-PE" sz="4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básica HELLO WORLD</a:t>
            </a:r>
            <a:endParaRPr sz="44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861289"/>
            <a:ext cx="10352314" cy="492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pipeline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any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stages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('Build')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</a:t>
            </a:r>
            <a:r>
              <a:rPr lang="es-PE" sz="16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</a:t>
            </a:r>
            <a:r>
              <a:rPr lang="es-PE" sz="16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‘echo hola mundo’</a:t>
            </a:r>
            <a:endParaRPr lang="es-PE" sz="16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('Deploy')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// desplegar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B285C-B6BE-9063-9BBD-1174D781C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43" y="4139549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4464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1953412" y="419765"/>
            <a:ext cx="880695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</a:t>
            </a: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s-PE" sz="4400" b="1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GITHUB INTEGRATION</a:t>
            </a:r>
            <a:endParaRPr sz="4400" b="1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596582"/>
            <a:ext cx="10352314" cy="508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1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pipeline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 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any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stages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('Repository') {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1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 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</a:t>
            </a:r>
            <a:r>
              <a:rPr lang="es-PE" sz="1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checkout 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scm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}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('Test &amp; Build') {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1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 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</a:t>
            </a:r>
            <a:r>
              <a:rPr lang="es-PE" sz="1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'echo test_build'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}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2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s-PE" sz="12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</a:t>
            </a:r>
            <a:r>
              <a:rPr lang="es-PE" sz="12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') {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1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 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</a:t>
            </a:r>
            <a:r>
              <a:rPr lang="es-PE" sz="1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 </a:t>
            </a: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'echo deploy'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}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</a:p>
          <a:p>
            <a:pPr marL="12700">
              <a:lnSpc>
                <a:spcPct val="134375"/>
              </a:lnSpc>
            </a:pPr>
            <a:r>
              <a:rPr lang="es-PE" sz="1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F2D97-37BD-E91B-1B8F-69207C0C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43" y="4139549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Jenkins: Directivas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5273820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options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environment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parameters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triggers</a:t>
            </a:r>
          </a:p>
        </p:txBody>
      </p:sp>
      <p:sp>
        <p:nvSpPr>
          <p:cNvPr id="3" name="Google Shape;104;g12656db2cfc_0_5">
            <a:extLst>
              <a:ext uri="{FF2B5EF4-FFF2-40B4-BE49-F238E27FC236}">
                <a16:creationId xmlns:a16="http://schemas.microsoft.com/office/drawing/2014/main" id="{DEFD8898-8B67-4948-BDD2-A4BD7FB4AC84}"/>
              </a:ext>
            </a:extLst>
          </p:cNvPr>
          <p:cNvSpPr txBox="1"/>
          <p:nvPr/>
        </p:nvSpPr>
        <p:spPr>
          <a:xfrm>
            <a:off x="5200073" y="1986664"/>
            <a:ext cx="5273820" cy="125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034D6-0E1C-3E2E-DCDF-D25C15FAD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43" y="4139549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3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Nuevo Job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E6482E-03BA-D741-6A21-70CBDC04A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013" y="1675254"/>
            <a:ext cx="5125973" cy="49421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3635920" y="6617368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416859-66E2-E2B5-7804-31954D3644A4}"/>
              </a:ext>
            </a:extLst>
          </p:cNvPr>
          <p:cNvCxnSpPr>
            <a:cxnSpLocks/>
          </p:cNvCxnSpPr>
          <p:nvPr/>
        </p:nvCxnSpPr>
        <p:spPr>
          <a:xfrm>
            <a:off x="3715757" y="4146311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ED2DF-0E1A-83EF-7187-29D3DA1881EA}"/>
              </a:ext>
            </a:extLst>
          </p:cNvPr>
          <p:cNvCxnSpPr>
            <a:cxnSpLocks/>
          </p:cNvCxnSpPr>
          <p:nvPr/>
        </p:nvCxnSpPr>
        <p:spPr>
          <a:xfrm>
            <a:off x="3635920" y="2592404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2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Nuevo Job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83C22A-14D3-AC68-1C70-439658143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47" y="1890834"/>
            <a:ext cx="9046277" cy="4726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2102746" y="5366084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416859-66E2-E2B5-7804-31954D3644A4}"/>
              </a:ext>
            </a:extLst>
          </p:cNvPr>
          <p:cNvCxnSpPr>
            <a:cxnSpLocks/>
          </p:cNvCxnSpPr>
          <p:nvPr/>
        </p:nvCxnSpPr>
        <p:spPr>
          <a:xfrm>
            <a:off x="1627075" y="4040434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ED2DF-0E1A-83EF-7187-29D3DA1881EA}"/>
              </a:ext>
            </a:extLst>
          </p:cNvPr>
          <p:cNvCxnSpPr>
            <a:cxnSpLocks/>
          </p:cNvCxnSpPr>
          <p:nvPr/>
        </p:nvCxnSpPr>
        <p:spPr>
          <a:xfrm>
            <a:off x="1441360" y="3198795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FFD4F2-9366-71FE-75A0-F3792BA91D4F}"/>
              </a:ext>
            </a:extLst>
          </p:cNvPr>
          <p:cNvCxnSpPr>
            <a:cxnSpLocks/>
          </p:cNvCxnSpPr>
          <p:nvPr/>
        </p:nvCxnSpPr>
        <p:spPr>
          <a:xfrm>
            <a:off x="2102746" y="6144126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20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747104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Continuous Integration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Entendemos por integración </a:t>
            </a:r>
            <a:r>
              <a:rPr lang="es-ES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a la </a:t>
            </a:r>
            <a:r>
              <a:rPr lang="es-E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compilación y ejecución de pruebas de todo un </a:t>
            </a:r>
            <a:r>
              <a:rPr lang="es-ES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proyecto. (software)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práctica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desarrollo de software donde los miembros del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equipo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 trabajo con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frecuencia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enfoque conduce a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reducir problemas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integración significativamente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 a un equipo desarrollar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rápidamente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lo general cada persona se integra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vez al día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lo que lleva a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integraciones múltiples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41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Nuevo Job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DC03AC-5D5D-BCD3-15EA-C547C4DCA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734" y="1758150"/>
            <a:ext cx="6238077" cy="50998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3155965" y="6780997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416859-66E2-E2B5-7804-31954D3644A4}"/>
              </a:ext>
            </a:extLst>
          </p:cNvPr>
          <p:cNvCxnSpPr>
            <a:cxnSpLocks/>
          </p:cNvCxnSpPr>
          <p:nvPr/>
        </p:nvCxnSpPr>
        <p:spPr>
          <a:xfrm>
            <a:off x="3516835" y="5570850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ED2DF-0E1A-83EF-7187-29D3DA1881EA}"/>
              </a:ext>
            </a:extLst>
          </p:cNvPr>
          <p:cNvCxnSpPr>
            <a:cxnSpLocks/>
          </p:cNvCxnSpPr>
          <p:nvPr/>
        </p:nvCxnSpPr>
        <p:spPr>
          <a:xfrm>
            <a:off x="3947137" y="2707906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Variables por Job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360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84150" indent="-1714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JOB_NAME -&gt; contiene el nombre del job.</a:t>
            </a:r>
          </a:p>
          <a:p>
            <a:pPr marL="184150" indent="-1714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BUILD_NUMBER -&gt; nos devuelve el número del jenkins build actual.</a:t>
            </a:r>
          </a:p>
          <a:p>
            <a:pPr marL="184150" indent="-1714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BUILD_URL -&gt; nos da la url del jenkins build</a:t>
            </a:r>
          </a:p>
          <a:p>
            <a:pPr marL="184150" indent="-1714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WORKSPACE -&gt; es el directorio donde se realiza el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4150" indent="-1714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BUILD_ID</a:t>
            </a:r>
          </a:p>
          <a:p>
            <a:pPr marL="184150" indent="-17145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4150" indent="-17145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4150" indent="-1714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usa: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${env.BUILD_URL}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18945-7856-A19B-1FC4-EBF5E391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43" y="4139549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4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Environment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environment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ARTIFACT             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 "${env.BUILD_NUMBER}.zip"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SLACK_MESSAGE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 "Job ${env.JOB_NAME} Build ${env.BUILD_NUMBER} URL ${env.BUILD_URL}"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574DE-DBBD-18C0-319A-BCBBE9EF9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43" y="4139549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4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Parameters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parameters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string(name: 'SLACK_CHANNEL', defaultValue: '#deploys', description: '')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choice(name: 'TYPE', choices: 'aut\ncron\ndata', description: 'Autoscaling, Cron or Data')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booleanParam(name: ‘DEPLOY', defaultValue: false, description: 'Call deploy')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2486A-0754-C08C-704E-3F997E6C6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43" y="4139549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0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Parallels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stages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("Test") {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parallel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unit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echo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"pruebas unitarias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  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},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syntax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echo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"pruebas de sintaxis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},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linter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echo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"flake8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 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}     )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}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32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Options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ansiColor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'xterm’) // plugin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timestamps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()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retry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(3)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timeout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(time: 1, unit: 'HOURS')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FDB66-1E11-6967-95B9-1747A9ED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43" y="4139549"/>
            <a:ext cx="2785702" cy="1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8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-11083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1953412" y="755275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If?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('Deploy')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expression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return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params.LC ==~ /(?i)(Y|YES|T|TRUE|ON|RUN)/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"echo ok”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428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call another job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('Deploy')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steps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build job: "another_job", parameters: [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[$class: 'StringParameterValue', name: 'VPC_ID', value: 'vpc-123'],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[$class: 'StringParameterValue', name: ‘SLACK', value: '#deploys']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]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25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Artifact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puede poner en un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stage("Deploy") {</a:t>
            </a:r>
          </a:p>
          <a:p>
            <a:pPr marL="1270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archiveArtifacts artifacts: "${ARTIFACT}", onlyIfSuccessful: true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puede poner en un post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 {</a:t>
            </a:r>
          </a:p>
          <a:p>
            <a:pPr marL="1270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archiveArtifacts artifacts: "${ARTIFACT}", onlyIfSuccessful: true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8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Post action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463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post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always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archiveArtifacts artifacts: "${ARTIFACT}", onlyIfSuccessful: true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sh "rm -f ${ARTIFACT}"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echo "Job has finished"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success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slackSendMessage "good"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failure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echo "danger"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79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747104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Principles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 to the mainline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Maintain a single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 the build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quickly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in a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clone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environment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37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function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3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slackSendMessage(String color)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echo "Llamando a la funcion"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slackSend channel: "${params.SLACK_CHANNEL}",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color: color,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failOnError: true,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message: "${env.SLACK_MESSAGE}"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445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3969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 </a:t>
            </a:r>
            <a:r>
              <a:rPr lang="es-PE" sz="44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Ec2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372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98450" indent="-2857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Instalar Docker:</a:t>
            </a:r>
          </a:p>
          <a:p>
            <a:pPr marL="317500" lvl="1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apt install apt-transport-https ca-certificates curl software-properties-common -y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curl -sSL https://get.docker.com | sudo sh</a:t>
            </a:r>
          </a:p>
          <a:p>
            <a:pPr marL="298450" indent="-28575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8450" indent="-2857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Agregar tu usuario y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 grupo:</a:t>
            </a:r>
          </a:p>
          <a:p>
            <a:pPr marL="317500" lvl="1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usermod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-aG docker $USER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usermod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-aG docker jenkins</a:t>
            </a:r>
          </a:p>
          <a:p>
            <a:pPr marL="298450" indent="-28575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8450" indent="-2857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Reiniciar jenkins:</a:t>
            </a:r>
          </a:p>
          <a:p>
            <a:pPr marL="3175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service jenkins restart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6A448-66A9-3A81-B998-50BC8866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822" y="3732350"/>
            <a:ext cx="3683977" cy="23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3969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 </a:t>
            </a:r>
            <a:r>
              <a:rPr lang="es-PE" sz="44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local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483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98450" indent="-2857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Instalar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 Jenkins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$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–u 0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containerId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</a:t>
            </a:r>
            <a:endParaRPr lang="es-PE" sz="18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$ 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apt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update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&amp;&amp; 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apt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--yes 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upgrade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&amp;&amp; 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apt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--yes 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install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software-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properties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common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&amp;&amp;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add-apt-repository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ppa:deadsnakes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ppa</a:t>
            </a: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17500" lvl="1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apt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install apt-transport-https ca-certificates curl software-properties-common -y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curl -sSL https://get.docker.com |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</a:t>
            </a: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8450" indent="-28575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8450" indent="-2857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Agregar tu usuario y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 grupo:</a:t>
            </a:r>
          </a:p>
          <a:p>
            <a:pPr marL="317500" lvl="1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usermod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-aG docker $USER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usermod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-aG docker jenkins</a:t>
            </a:r>
          </a:p>
          <a:p>
            <a:pPr marL="298450" indent="-28575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8450" indent="-2857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Reiniciar jenkins:</a:t>
            </a:r>
          </a:p>
          <a:p>
            <a:pPr marL="3175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service jenkins restart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6A448-66A9-3A81-B998-50BC8866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822" y="3732350"/>
            <a:ext cx="3683977" cy="23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7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Jenkins Docker invalid agent ty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6" y="691717"/>
            <a:ext cx="597217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1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</a:t>
            </a:r>
            <a:r>
              <a:rPr lang="es-PE" sz="4400" b="1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Docker integration</a:t>
            </a:r>
            <a:endParaRPr sz="4400" b="1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397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pipeline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 image 'node:7-alpine'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stages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('Test')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'node --version'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97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98782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latin typeface="Calibri"/>
                <a:ea typeface="Calibri"/>
                <a:cs typeface="Calibri"/>
                <a:sym typeface="Calibri"/>
              </a:rPr>
              <a:t>Ejemplo de Implementar un Pipeline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Levantar el app en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 un entorno virtual (sdkman, conda, virtual env, rbenv, nvm, etc).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Automatizar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tareas de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mediante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scripting.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Hacerlo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portable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usando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Definir los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ejemplo:</a:t>
            </a:r>
          </a:p>
          <a:p>
            <a:pPr marL="935038" lvl="1" indent="-458788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Checkout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 codigo.</a:t>
            </a:r>
          </a:p>
          <a:p>
            <a:pPr marL="935038" lvl="1" indent="-458788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 app.</a:t>
            </a:r>
          </a:p>
          <a:p>
            <a:pPr marL="935038" lvl="1" indent="-458788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Ejecución de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935038" lvl="1" indent="-458788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Upload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 artifact (entregable).</a:t>
            </a:r>
          </a:p>
          <a:p>
            <a:pPr marL="935038" lvl="1" indent="-458788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Feedback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mediante notificación a email,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slack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etc.</a:t>
            </a:r>
          </a:p>
          <a:p>
            <a:pPr marL="1270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Escribir los pasos previos para un Server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Continous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Integration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69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Credentials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Jenkins crear el credential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GITHUB_TOKEN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tipo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 secret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el Jenkinsfile agregar: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withCredentials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([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string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credentialsId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"GITHUB_TOKEN", variable: 'TOKEN'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)])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sh "git clone https://usuario:$TOKEN@github.com/miuser/mirepoprivado"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30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998884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Guardar Github token - Credential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github token en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https://github.com/settings/tokens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Luego Manage Jenkins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Credentials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8CF72A-B95E-8646-FED4-79B5CAA74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95" y="2354797"/>
            <a:ext cx="5609639" cy="437206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6755907" y="5140171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33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Guardar Credential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FE1A1A-FBAC-7AB5-E3D3-A024E0F41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318" y="2462249"/>
            <a:ext cx="9153625" cy="3208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1895149" y="3677131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Guardar Credential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CEDA8F-BEAD-26E2-BE2C-420E41D01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291" y="1588427"/>
            <a:ext cx="3766151" cy="52695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4356352" y="5652846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299AD9-66EF-5F68-B1C8-FFBBFCEEEB2C}"/>
              </a:ext>
            </a:extLst>
          </p:cNvPr>
          <p:cNvCxnSpPr>
            <a:cxnSpLocks/>
          </p:cNvCxnSpPr>
          <p:nvPr/>
        </p:nvCxnSpPr>
        <p:spPr>
          <a:xfrm>
            <a:off x="4175897" y="2509917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BCF11E-61EF-D077-976F-5C063DEF3BB5}"/>
              </a:ext>
            </a:extLst>
          </p:cNvPr>
          <p:cNvCxnSpPr>
            <a:cxnSpLocks/>
          </p:cNvCxnSpPr>
          <p:nvPr/>
        </p:nvCxnSpPr>
        <p:spPr>
          <a:xfrm>
            <a:off x="4365014" y="3241437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CF4756-6E29-CFE8-B52E-10FEFF4D41AD}"/>
              </a:ext>
            </a:extLst>
          </p:cNvPr>
          <p:cNvCxnSpPr>
            <a:cxnSpLocks/>
          </p:cNvCxnSpPr>
          <p:nvPr/>
        </p:nvCxnSpPr>
        <p:spPr>
          <a:xfrm>
            <a:off x="4365014" y="3876704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94D655-DA78-E514-4B2A-CFAC27BD8090}"/>
              </a:ext>
            </a:extLst>
          </p:cNvPr>
          <p:cNvCxnSpPr>
            <a:cxnSpLocks/>
          </p:cNvCxnSpPr>
          <p:nvPr/>
        </p:nvCxnSpPr>
        <p:spPr>
          <a:xfrm>
            <a:off x="4423727" y="4983610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F5E194-5E6D-51C6-3C12-18C7A6D51462}"/>
              </a:ext>
            </a:extLst>
          </p:cNvPr>
          <p:cNvCxnSpPr>
            <a:cxnSpLocks/>
          </p:cNvCxnSpPr>
          <p:nvPr/>
        </p:nvCxnSpPr>
        <p:spPr>
          <a:xfrm>
            <a:off x="4175897" y="6858000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78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747104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Practices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 code frequently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Don't commit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broken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developer tests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tests and inspections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must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07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Guardar Docker Credential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token en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https://hub.docker.com/settings/security?generateToken=true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Luego Manage Jenkins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Credentials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4A4675-CC48-E0CA-592C-516FCFC40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754" y="2489673"/>
            <a:ext cx="5428648" cy="42475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4907856" y="4119893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C0681F-8F73-2598-1710-636F2A21F5B6}"/>
              </a:ext>
            </a:extLst>
          </p:cNvPr>
          <p:cNvCxnSpPr>
            <a:cxnSpLocks/>
          </p:cNvCxnSpPr>
          <p:nvPr/>
        </p:nvCxnSpPr>
        <p:spPr>
          <a:xfrm>
            <a:off x="8812630" y="6457228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8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Guardar Docker Credential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token en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https://hub.docker.com/settings/security?generateToken=true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63358E-CC6F-4FA2-6E94-A4CBDA93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798" y="2300151"/>
            <a:ext cx="5825231" cy="45578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5045818" y="4687783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C0681F-8F73-2598-1710-636F2A21F5B6}"/>
              </a:ext>
            </a:extLst>
          </p:cNvPr>
          <p:cNvCxnSpPr>
            <a:cxnSpLocks/>
          </p:cNvCxnSpPr>
          <p:nvPr/>
        </p:nvCxnSpPr>
        <p:spPr>
          <a:xfrm>
            <a:off x="8653111" y="6649733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A952B9-5183-AC2F-BBE6-65C1F460E1ED}"/>
              </a:ext>
            </a:extLst>
          </p:cNvPr>
          <p:cNvCxnSpPr>
            <a:cxnSpLocks/>
          </p:cNvCxnSpPr>
          <p:nvPr/>
        </p:nvCxnSpPr>
        <p:spPr>
          <a:xfrm>
            <a:off x="4773228" y="5282947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1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Guardar Docker Credential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125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Luego Manage Jenkins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Credentials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C0681F-8F73-2598-1710-636F2A21F5B6}"/>
              </a:ext>
            </a:extLst>
          </p:cNvPr>
          <p:cNvCxnSpPr>
            <a:cxnSpLocks/>
          </p:cNvCxnSpPr>
          <p:nvPr/>
        </p:nvCxnSpPr>
        <p:spPr>
          <a:xfrm>
            <a:off x="8812630" y="6457228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E4A392-3C31-E525-0A6F-052F62C9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210" y="1674442"/>
            <a:ext cx="5198806" cy="51426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4675565" y="5438554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9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Nuevo Job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E6482E-03BA-D741-6A21-70CBDC04A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013" y="1675254"/>
            <a:ext cx="5125973" cy="49421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3635920" y="6617368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416859-66E2-E2B5-7804-31954D3644A4}"/>
              </a:ext>
            </a:extLst>
          </p:cNvPr>
          <p:cNvCxnSpPr>
            <a:cxnSpLocks/>
          </p:cNvCxnSpPr>
          <p:nvPr/>
        </p:nvCxnSpPr>
        <p:spPr>
          <a:xfrm>
            <a:off x="3715757" y="4146311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ED2DF-0E1A-83EF-7187-29D3DA1881EA}"/>
              </a:ext>
            </a:extLst>
          </p:cNvPr>
          <p:cNvCxnSpPr>
            <a:cxnSpLocks/>
          </p:cNvCxnSpPr>
          <p:nvPr/>
        </p:nvCxnSpPr>
        <p:spPr>
          <a:xfrm>
            <a:off x="3635920" y="2592404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5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Nuevo Job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83C22A-14D3-AC68-1C70-439658143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47" y="1890834"/>
            <a:ext cx="9046277" cy="4726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2102746" y="5366084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416859-66E2-E2B5-7804-31954D3644A4}"/>
              </a:ext>
            </a:extLst>
          </p:cNvPr>
          <p:cNvCxnSpPr>
            <a:cxnSpLocks/>
          </p:cNvCxnSpPr>
          <p:nvPr/>
        </p:nvCxnSpPr>
        <p:spPr>
          <a:xfrm>
            <a:off x="1627075" y="4040434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ED2DF-0E1A-83EF-7187-29D3DA1881EA}"/>
              </a:ext>
            </a:extLst>
          </p:cNvPr>
          <p:cNvCxnSpPr>
            <a:cxnSpLocks/>
          </p:cNvCxnSpPr>
          <p:nvPr/>
        </p:nvCxnSpPr>
        <p:spPr>
          <a:xfrm>
            <a:off x="1441360" y="3198795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FFD4F2-9366-71FE-75A0-F3792BA91D4F}"/>
              </a:ext>
            </a:extLst>
          </p:cNvPr>
          <p:cNvCxnSpPr>
            <a:cxnSpLocks/>
          </p:cNvCxnSpPr>
          <p:nvPr/>
        </p:nvCxnSpPr>
        <p:spPr>
          <a:xfrm>
            <a:off x="2102746" y="6144126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97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Nuevo Job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DC03AC-5D5D-BCD3-15EA-C547C4DCA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734" y="1758150"/>
            <a:ext cx="6238077" cy="50998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3155965" y="6780997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416859-66E2-E2B5-7804-31954D3644A4}"/>
              </a:ext>
            </a:extLst>
          </p:cNvPr>
          <p:cNvCxnSpPr>
            <a:cxnSpLocks/>
          </p:cNvCxnSpPr>
          <p:nvPr/>
        </p:nvCxnSpPr>
        <p:spPr>
          <a:xfrm>
            <a:off x="3516835" y="5570850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ED2DF-0E1A-83EF-7187-29D3DA1881EA}"/>
              </a:ext>
            </a:extLst>
          </p:cNvPr>
          <p:cNvCxnSpPr>
            <a:cxnSpLocks/>
          </p:cNvCxnSpPr>
          <p:nvPr/>
        </p:nvCxnSpPr>
        <p:spPr>
          <a:xfrm>
            <a:off x="3947137" y="2707906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8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Build with parameters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BD0534-09CD-E528-5087-5DF4DD713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65" y="1901646"/>
            <a:ext cx="6779058" cy="42392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ED2DF-0E1A-83EF-7187-29D3DA1881EA}"/>
              </a:ext>
            </a:extLst>
          </p:cNvPr>
          <p:cNvCxnSpPr>
            <a:cxnSpLocks/>
          </p:cNvCxnSpPr>
          <p:nvPr/>
        </p:nvCxnSpPr>
        <p:spPr>
          <a:xfrm>
            <a:off x="2855449" y="3593430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2820484" y="5905098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C05C4C-94CE-6179-E239-3FC14A441D99}"/>
              </a:ext>
            </a:extLst>
          </p:cNvPr>
          <p:cNvCxnSpPr>
            <a:cxnSpLocks/>
          </p:cNvCxnSpPr>
          <p:nvPr/>
        </p:nvCxnSpPr>
        <p:spPr>
          <a:xfrm>
            <a:off x="2820484" y="5046845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2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Build result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40EAF6A6-E474-9C80-EC66-6B38BB254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36" y="1689234"/>
            <a:ext cx="7976527" cy="49074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ED2DF-0E1A-83EF-7187-29D3DA1881EA}"/>
              </a:ext>
            </a:extLst>
          </p:cNvPr>
          <p:cNvCxnSpPr>
            <a:cxnSpLocks/>
          </p:cNvCxnSpPr>
          <p:nvPr/>
        </p:nvCxnSpPr>
        <p:spPr>
          <a:xfrm>
            <a:off x="2903576" y="3304672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2454724" y="5905098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C05C4C-94CE-6179-E239-3FC14A441D99}"/>
              </a:ext>
            </a:extLst>
          </p:cNvPr>
          <p:cNvCxnSpPr>
            <a:cxnSpLocks/>
          </p:cNvCxnSpPr>
          <p:nvPr/>
        </p:nvCxnSpPr>
        <p:spPr>
          <a:xfrm>
            <a:off x="2348846" y="2092232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14A2CB-A48C-53A3-34A2-E391ABE7D8DE}"/>
              </a:ext>
            </a:extLst>
          </p:cNvPr>
          <p:cNvCxnSpPr>
            <a:cxnSpLocks/>
          </p:cNvCxnSpPr>
          <p:nvPr/>
        </p:nvCxnSpPr>
        <p:spPr>
          <a:xfrm>
            <a:off x="5794409" y="4814577"/>
            <a:ext cx="974939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93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 - instalar Blue Ocean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CCD1E5-334D-E123-C9E0-A7B0E7D24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725" y="1775094"/>
            <a:ext cx="5246256" cy="49393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ED2DF-0E1A-83EF-7187-29D3DA1881EA}"/>
              </a:ext>
            </a:extLst>
          </p:cNvPr>
          <p:cNvCxnSpPr>
            <a:cxnSpLocks/>
          </p:cNvCxnSpPr>
          <p:nvPr/>
        </p:nvCxnSpPr>
        <p:spPr>
          <a:xfrm>
            <a:off x="3971979" y="2688655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92C4D-B0E4-77B5-A7AB-90526A2D7055}"/>
              </a:ext>
            </a:extLst>
          </p:cNvPr>
          <p:cNvCxnSpPr>
            <a:cxnSpLocks/>
          </p:cNvCxnSpPr>
          <p:nvPr/>
        </p:nvCxnSpPr>
        <p:spPr>
          <a:xfrm>
            <a:off x="4888794" y="6738528"/>
            <a:ext cx="1887391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C05C4C-94CE-6179-E239-3FC14A441D99}"/>
              </a:ext>
            </a:extLst>
          </p:cNvPr>
          <p:cNvCxnSpPr>
            <a:cxnSpLocks/>
          </p:cNvCxnSpPr>
          <p:nvPr/>
        </p:nvCxnSpPr>
        <p:spPr>
          <a:xfrm>
            <a:off x="3566022" y="4440454"/>
            <a:ext cx="1322772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7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43088"/>
            <a:ext cx="11906250" cy="4772025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dirty="0" smtClean="0"/>
              <a:t>Demo infraestructura as </a:t>
            </a:r>
            <a:r>
              <a:rPr lang="es-PE" dirty="0" err="1" smtClean="0"/>
              <a:t>Code</a:t>
            </a:r>
            <a:r>
              <a:rPr lang="es-PE" dirty="0" smtClean="0"/>
              <a:t> + Jenkins</a:t>
            </a:r>
          </a:p>
        </p:txBody>
      </p:sp>
    </p:spTree>
    <p:extLst>
      <p:ext uri="{BB962C8B-B14F-4D97-AF65-F5344CB8AC3E}">
        <p14:creationId xmlns:p14="http://schemas.microsoft.com/office/powerpoint/2010/main" val="149489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747104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Risks and </a:t>
            </a:r>
            <a:r>
              <a:rPr lang="es-PE" sz="4400" b="1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mitigations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Lack of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deployable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Low-quality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Lack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project visibility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Late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discovery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defects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Avoid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getting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broken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98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Recomendaciones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199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Versionar el Jenkinsfile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Invocar scripts que esten en el repositorio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Repositorio auto suficiente 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Replicación sin necesidad de Jenkins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Nunca ensuciar el server.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KISS (keep it simple stupid)</a:t>
            </a:r>
          </a:p>
        </p:txBody>
      </p:sp>
    </p:spTree>
    <p:extLst>
      <p:ext uri="{BB962C8B-B14F-4D97-AF65-F5344CB8AC3E}">
        <p14:creationId xmlns:p14="http://schemas.microsoft.com/office/powerpoint/2010/main" val="23900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Preguntas</a:t>
            </a:r>
            <a:r>
              <a:rPr lang="en-US" dirty="0"/>
              <a:t>?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8167B7E-68EB-4CD1-1BDD-99FAC8AFF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610" y="2634890"/>
            <a:ext cx="14986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773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Job Freestyle project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Job Pipeline from inside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Job Pipeline from SCM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 paralelos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Multibranch Pipeline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https://github.com/mario21ic/aulautil-jenkinsfile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90795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Script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archivo ami_id.sh con contenido: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#!/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echo "myvarid"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archivo build_ami.sh con contenido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#!/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echo $*</a:t>
            </a:r>
          </a:p>
        </p:txBody>
      </p:sp>
    </p:spTree>
    <p:extLst>
      <p:ext uri="{BB962C8B-B14F-4D97-AF65-F5344CB8AC3E}">
        <p14:creationId xmlns:p14="http://schemas.microsoft.com/office/powerpoint/2010/main" val="3855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Script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('Build')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steps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script {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def ID = sh(returnStdout: true, script: "./ami_id.sh ${env.BUILD_NUMBER}").trim()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sh “./build_ami.sh ${ID}"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}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026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5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Jenkinsfile - Input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98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('Apply') 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message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"Are you sure?"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ok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"Yes"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"./terraform.sh apply -auto-approve"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</a:p>
          <a:p>
            <a:pPr marL="12700">
              <a:lnSpc>
                <a:spcPct val="134375"/>
              </a:lnSpc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5418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Bibliografía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98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Hablemos de CI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https://www.slideshare.net/grubhart/hablemos-de-ci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Jenkinsfile syntax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https://jenkins.io/doc/book/pipeline/syntax/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Continuos Integration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https://www.amazon.com/Continuous-Integration-Improving-Addison-Wesley-Signature-ebook/dp/B0026772IS/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 2 up &amp; running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/>
              </a:rPr>
              <a:t>https://www.amazon.com/Jenkins-Deployment-Pipeline-Generation-Automation-ebook/dp/B07CT6XV2D/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Jenkins: the definitive guide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/>
              </a:rPr>
              <a:t>https://www.amazon.com/Jenkins-Definitive-Continuous-Integration-Masses-ebook/dp/B005EI8686/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615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39697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Material Extra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71495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47" name="Google Shape;147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72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747104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Valores que aporta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 riesgos.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 procesos manuales repetitivos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 un software desplegable en cualquier momento y cualquier lugar.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 mejor visibilidad del estado del proyecto.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confianza y  calidad en el desarrollo de software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18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979206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PE" sz="4400" b="1" dirty="0">
                <a:latin typeface="Calibri"/>
                <a:ea typeface="Calibri"/>
                <a:cs typeface="Calibri"/>
                <a:sym typeface="Calibri"/>
              </a:rPr>
              <a:t>FEATURES : </a:t>
            </a:r>
            <a:r>
              <a:rPr lang="es-PE" sz="44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400" b="1" dirty="0" err="1" smtClean="0"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es-PE" sz="44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10352314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integration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Centralize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multiple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integration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a local database sandbox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a version control repository to share database database assets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 developers the capacity to modify the database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 the DBA part of the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11777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10850</TotalTime>
  <Words>2150</Words>
  <Application>Microsoft Office PowerPoint</Application>
  <PresentationFormat>Panorámica</PresentationFormat>
  <Paragraphs>448</Paragraphs>
  <Slides>78</Slides>
  <Notes>75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78</vt:i4>
      </vt:variant>
    </vt:vector>
  </HeadingPairs>
  <TitlesOfParts>
    <vt:vector size="82" baseType="lpstr">
      <vt:lpstr>Arial</vt:lpstr>
      <vt:lpstr>Calibri</vt:lpstr>
      <vt:lpstr>Century Gothic</vt:lpstr>
      <vt:lpstr>Tema de Office</vt:lpstr>
      <vt:lpstr>     Introducción a Continuous Integration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 vs C. Delivery vs C. Deployment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Blue Ocean Installation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Recomendaciones</vt:lpstr>
      <vt:lpstr>Preguntas?</vt:lpstr>
      <vt:lpstr>Presentación de PowerPoint</vt:lpstr>
      <vt:lpstr>Presentación de PowerPoint</vt:lpstr>
      <vt:lpstr>Presentación de PowerPoint</vt:lpstr>
      <vt:lpstr>Presentación de PowerPoint</vt:lpstr>
      <vt:lpstr>Bibliografía</vt:lpstr>
      <vt:lpstr>Material Extra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DevOps Essentials</dc:title>
  <dc:creator>pc1</dc:creator>
  <cp:lastModifiedBy>Usuario</cp:lastModifiedBy>
  <cp:revision>1928</cp:revision>
  <dcterms:created xsi:type="dcterms:W3CDTF">2021-02-09T22:31:30Z</dcterms:created>
  <dcterms:modified xsi:type="dcterms:W3CDTF">2023-07-04T22:37:41Z</dcterms:modified>
</cp:coreProperties>
</file>